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1" r:id="rId3"/>
  </p:sldMasterIdLst>
  <p:sldIdLst>
    <p:sldId id="263" r:id="rId4"/>
    <p:sldId id="264" r:id="rId5"/>
    <p:sldId id="272" r:id="rId6"/>
    <p:sldId id="273" r:id="rId7"/>
    <p:sldId id="269" r:id="rId8"/>
    <p:sldId id="270" r:id="rId9"/>
    <p:sldId id="271" r:id="rId10"/>
    <p:sldId id="266" r:id="rId11"/>
    <p:sldId id="268" r:id="rId12"/>
    <p:sldId id="274" r:id="rId13"/>
    <p:sldId id="267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6B6F7FB7-24E1-4F75-B46E-C7BAB877C3B4}">
          <p14:sldIdLst>
            <p14:sldId id="263"/>
            <p14:sldId id="264"/>
            <p14:sldId id="272"/>
            <p14:sldId id="273"/>
            <p14:sldId id="269"/>
            <p14:sldId id="270"/>
            <p14:sldId id="271"/>
            <p14:sldId id="266"/>
            <p14:sldId id="268"/>
            <p14:sldId id="274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2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 autoAdjust="0"/>
    <p:restoredTop sz="94604" autoAdjust="0"/>
  </p:normalViewPr>
  <p:slideViewPr>
    <p:cSldViewPr showGuides="1">
      <p:cViewPr varScale="1">
        <p:scale>
          <a:sx n="78" d="100"/>
          <a:sy n="78" d="100"/>
        </p:scale>
        <p:origin x="185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563888" y="548680"/>
            <a:ext cx="5185023" cy="453650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inserire 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563938" y="5379814"/>
            <a:ext cx="5256212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563938" y="5877942"/>
            <a:ext cx="5329237" cy="791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Dipartimento/Struttura </a:t>
            </a:r>
            <a:r>
              <a:rPr lang="it-IT" dirty="0" err="1"/>
              <a:t>xxxxxx</a:t>
            </a:r>
            <a:r>
              <a:rPr lang="it-IT" dirty="0"/>
              <a:t> </a:t>
            </a:r>
            <a:r>
              <a:rPr lang="it-IT" dirty="0" err="1"/>
              <a:t>xxxxxxxxxxxx</a:t>
            </a:r>
            <a:r>
              <a:rPr lang="it-IT" dirty="0"/>
              <a:t> </a:t>
            </a:r>
            <a:r>
              <a:rPr lang="it-IT" dirty="0" err="1"/>
              <a:t>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r>
              <a:rPr lang="it-IT" dirty="0"/>
              <a:t> </a:t>
            </a:r>
            <a:r>
              <a:rPr lang="it-IT" dirty="0" err="1"/>
              <a:t>xxxxxxxxxxxxxxxxxxx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672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989138"/>
            <a:ext cx="8424862" cy="367211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aseline="0">
                <a:latin typeface="Century Gothic" panose="020B0502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1"/>
            <a:r>
              <a:rPr lang="it-IT" dirty="0"/>
              <a:t>Fare clic per modificare il punto elenco uno</a:t>
            </a:r>
          </a:p>
          <a:p>
            <a:pPr lvl="1"/>
            <a:r>
              <a:rPr lang="it-IT" dirty="0"/>
              <a:t>Fare clic per modificare il punto elenco due</a:t>
            </a:r>
          </a:p>
          <a:p>
            <a:pPr lvl="1"/>
            <a:r>
              <a:rPr lang="it-IT" dirty="0"/>
              <a:t>Fare clic per modificare il punto elenco tre</a:t>
            </a:r>
          </a:p>
          <a:p>
            <a:pPr lvl="1"/>
            <a:r>
              <a:rPr lang="it-IT" dirty="0"/>
              <a:t>Fare clic per modificare il punto elenco quattro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04385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32038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41815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683269" y="2781300"/>
            <a:ext cx="7777163" cy="28799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+mn-lt"/>
              </a:defRPr>
            </a:lvl1pPr>
          </a:lstStyle>
          <a:p>
            <a:r>
              <a:rPr lang="it-IT" dirty="0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5558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150937" y="1700809"/>
            <a:ext cx="6842125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r>
              <a:rPr lang="it-IT" dirty="0"/>
              <a:t>Fare clic sull’icona per inserire un’immagine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97025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115616" y="2780928"/>
            <a:ext cx="6912768" cy="4323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79612" y="3573016"/>
            <a:ext cx="6984776" cy="9361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Struttura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042988" y="4725144"/>
            <a:ext cx="7058025" cy="14401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nome.cognome@unibo.it</a:t>
            </a:r>
          </a:p>
          <a:p>
            <a:pPr lvl="0"/>
            <a:r>
              <a:rPr lang="it-IT" dirty="0"/>
              <a:t>051 20 99982</a:t>
            </a:r>
          </a:p>
        </p:txBody>
      </p:sp>
    </p:spTree>
    <p:extLst>
      <p:ext uri="{BB962C8B-B14F-4D97-AF65-F5344CB8AC3E}">
        <p14:creationId xmlns:p14="http://schemas.microsoft.com/office/powerpoint/2010/main" val="424945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ttore 1 11"/>
          <p:cNvCxnSpPr/>
          <p:nvPr userDrawn="1"/>
        </p:nvCxnSpPr>
        <p:spPr>
          <a:xfrm>
            <a:off x="3275856" y="188640"/>
            <a:ext cx="0" cy="640871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0" y="1956998"/>
            <a:ext cx="3098773" cy="219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648" y="5733476"/>
            <a:ext cx="1526568" cy="107967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37DC112-7FE1-4949-997D-1BCC7F8E4CCE}"/>
              </a:ext>
            </a:extLst>
          </p:cNvPr>
          <p:cNvSpPr txBox="1"/>
          <p:nvPr userDrawn="1"/>
        </p:nvSpPr>
        <p:spPr>
          <a:xfrm>
            <a:off x="179512" y="652501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23C9881-DC19-44C1-8307-96C20AE8129F}" type="slidenum">
              <a:rPr lang="it-IT" sz="1200" smtClean="0"/>
              <a:t>‹N›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5706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7" r:id="rId3"/>
    <p:sldLayoutId id="214748366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 userDrawn="1"/>
        </p:nvSpPr>
        <p:spPr>
          <a:xfrm>
            <a:off x="3131840" y="645333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www.unibo.it</a:t>
            </a: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89" y="600016"/>
            <a:ext cx="2574022" cy="182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rsi.unibo.it/magistralecu/MedicinaChirurgia/tirocinio-informazioni-generali#tirocinio-curriculare" TargetMode="External"/><Relationship Id="rId2" Type="http://schemas.openxmlformats.org/officeDocument/2006/relationships/hyperlink" Target="https://corsi.unibo.it/magistralecu/MedicinaChirurgia/tirocinio-informazioni-generali#progetto-formativo-per-tesi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5" Type="http://schemas.openxmlformats.org/officeDocument/2006/relationships/image" Target="../media/image14.png"/><Relationship Id="rId10" Type="http://schemas.microsoft.com/office/2007/relationships/hdphoto" Target="../media/hdphoto1.wdp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11" Type="http://schemas.microsoft.com/office/2007/relationships/hdphoto" Target="../media/hdphoto2.wdp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Scuola di Specializzazione in Medicina Legale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Direttore: Prof. Paolo Fais 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Dipartimento DIMEC</a:t>
            </a:r>
          </a:p>
        </p:txBody>
      </p:sp>
    </p:spTree>
    <p:extLst>
      <p:ext uri="{BB962C8B-B14F-4D97-AF65-F5344CB8AC3E}">
        <p14:creationId xmlns:p14="http://schemas.microsoft.com/office/powerpoint/2010/main" val="308523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871C53B-A856-5B75-AE47-4E583D441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/>
              <a:t>Tirocinio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CB5240C-6677-421F-6D0F-53FA6070DB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288" y="1268809"/>
            <a:ext cx="8424862" cy="4320381"/>
          </a:xfrm>
        </p:spPr>
        <p:txBody>
          <a:bodyPr/>
          <a:lstStyle/>
          <a:p>
            <a:pPr algn="l">
              <a:buNone/>
            </a:pPr>
            <a:endParaRPr lang="it-IT" b="0" i="0" u="none" strike="noStrike" dirty="0">
              <a:solidFill>
                <a:srgbClr val="13456E"/>
              </a:solidFill>
              <a:effectLst/>
              <a:latin typeface="Merriweather" panose="00000500000000000000" pitchFamily="2" charset="0"/>
              <a:hlinkClick r:id="rId2"/>
            </a:endParaRPr>
          </a:p>
          <a:p>
            <a:r>
              <a:rPr lang="en-US" b="0" i="0" u="none" strike="noStrike" dirty="0" err="1">
                <a:solidFill>
                  <a:srgbClr val="13456E"/>
                </a:solidFill>
                <a:effectLst/>
                <a:latin typeface="Merriweather" panose="00000500000000000000" pitchFamily="2" charset="0"/>
                <a:hlinkClick r:id="rId3"/>
              </a:rPr>
              <a:t>Tirocinio</a:t>
            </a:r>
            <a:r>
              <a:rPr lang="en-US" b="0" i="0" u="none" strike="noStrike" dirty="0">
                <a:solidFill>
                  <a:srgbClr val="13456E"/>
                </a:solidFill>
                <a:effectLst/>
                <a:latin typeface="Merriweather" panose="00000500000000000000" pitchFamily="2" charset="0"/>
                <a:hlinkClick r:id="rId3"/>
              </a:rPr>
              <a:t> </a:t>
            </a:r>
            <a:r>
              <a:rPr lang="en-US" b="0" i="0" u="none" strike="noStrike" dirty="0" err="1">
                <a:solidFill>
                  <a:srgbClr val="13456E"/>
                </a:solidFill>
                <a:effectLst/>
                <a:latin typeface="Merriweather" panose="00000500000000000000" pitchFamily="2" charset="0"/>
                <a:hlinkClick r:id="rId3"/>
              </a:rPr>
              <a:t>curriculare</a:t>
            </a:r>
            <a:endParaRPr lang="en-US" b="0" i="0" dirty="0">
              <a:solidFill>
                <a:srgbClr val="AF0605"/>
              </a:solidFill>
              <a:effectLst/>
              <a:latin typeface="Merriweather" panose="00000500000000000000" pitchFamily="2" charset="0"/>
            </a:endParaRPr>
          </a:p>
          <a:p>
            <a:pPr algn="l">
              <a:buNone/>
            </a:pPr>
            <a:r>
              <a:rPr lang="it-IT" b="1" i="0" dirty="0">
                <a:solidFill>
                  <a:srgbClr val="333333"/>
                </a:solidFill>
                <a:effectLst/>
                <a:latin typeface="SourceSans"/>
              </a:rPr>
              <a:t>A partire dal IV anno di corso</a:t>
            </a:r>
            <a:r>
              <a:rPr lang="it-IT" b="0" i="0" dirty="0">
                <a:solidFill>
                  <a:srgbClr val="333333"/>
                </a:solidFill>
                <a:effectLst/>
                <a:latin typeface="SourceSans"/>
              </a:rPr>
              <a:t>, studentesse e studenti che intendano frequentare la sede di medicina legale devono iscriversi online sulla apposita piattaforma</a:t>
            </a:r>
            <a:endParaRPr lang="it-IT" dirty="0">
              <a:solidFill>
                <a:srgbClr val="13456E"/>
              </a:solidFill>
              <a:latin typeface="Merriweather" panose="00000500000000000000" pitchFamily="2" charset="0"/>
              <a:hlinkClick r:id="rId2"/>
            </a:endParaRPr>
          </a:p>
          <a:p>
            <a:pPr algn="l">
              <a:buNone/>
            </a:pPr>
            <a:endParaRPr lang="it-IT" b="0" i="0" u="none" strike="noStrike" dirty="0">
              <a:solidFill>
                <a:srgbClr val="13456E"/>
              </a:solidFill>
              <a:effectLst/>
              <a:latin typeface="Merriweather" panose="00000500000000000000" pitchFamily="2" charset="0"/>
              <a:hlinkClick r:id="rId2"/>
            </a:endParaRPr>
          </a:p>
          <a:p>
            <a:pPr algn="l">
              <a:buNone/>
            </a:pPr>
            <a:endParaRPr lang="it-IT" dirty="0">
              <a:solidFill>
                <a:srgbClr val="13456E"/>
              </a:solidFill>
              <a:latin typeface="Merriweather" panose="00000500000000000000" pitchFamily="2" charset="0"/>
              <a:hlinkClick r:id="rId2"/>
            </a:endParaRPr>
          </a:p>
          <a:p>
            <a:pPr algn="l">
              <a:buNone/>
            </a:pPr>
            <a:r>
              <a:rPr lang="it-IT" b="0" i="0" u="none" strike="noStrike" dirty="0">
                <a:solidFill>
                  <a:srgbClr val="13456E"/>
                </a:solidFill>
                <a:effectLst/>
                <a:latin typeface="Merriweather" panose="00000500000000000000" pitchFamily="2" charset="0"/>
                <a:hlinkClick r:id="rId2"/>
              </a:rPr>
              <a:t>Progetto formativo per tesi</a:t>
            </a:r>
            <a:endParaRPr lang="it-IT" b="0" i="0" dirty="0">
              <a:solidFill>
                <a:srgbClr val="AF0605"/>
              </a:solidFill>
              <a:effectLst/>
              <a:latin typeface="Merriweather" panose="00000500000000000000" pitchFamily="2" charset="0"/>
            </a:endParaRPr>
          </a:p>
          <a:p>
            <a:pPr algn="l"/>
            <a:r>
              <a:rPr lang="it-IT" b="1" i="0" dirty="0">
                <a:solidFill>
                  <a:srgbClr val="333333"/>
                </a:solidFill>
                <a:effectLst/>
                <a:latin typeface="SourceSans"/>
              </a:rPr>
              <a:t>A partire dal V anno di corso</a:t>
            </a:r>
            <a:r>
              <a:rPr lang="it-IT" b="0" i="0" dirty="0">
                <a:solidFill>
                  <a:srgbClr val="333333"/>
                </a:solidFill>
                <a:effectLst/>
                <a:latin typeface="SourceSans"/>
              </a:rPr>
              <a:t>, studentesse e studenti che intendano frequentare il reparto di svolgimento della tesi in aggiunta alle attività di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SourceSans"/>
              </a:rPr>
              <a:t>tirocino</a:t>
            </a:r>
            <a:r>
              <a:rPr lang="it-IT" b="0" i="0" dirty="0">
                <a:solidFill>
                  <a:srgbClr val="333333"/>
                </a:solidFill>
                <a:effectLst/>
                <a:latin typeface="SourceSans"/>
              </a:rPr>
              <a:t> curriculare possono presentare un </a:t>
            </a:r>
            <a:r>
              <a:rPr lang="it-IT" b="1" i="0" dirty="0">
                <a:solidFill>
                  <a:srgbClr val="333333"/>
                </a:solidFill>
                <a:effectLst/>
                <a:latin typeface="SourceSans"/>
              </a:rPr>
              <a:t>progetto di tirocinio formativo per tesi.</a:t>
            </a:r>
            <a:br>
              <a:rPr lang="it-IT" b="1" i="0" dirty="0">
                <a:solidFill>
                  <a:srgbClr val="333333"/>
                </a:solidFill>
                <a:effectLst/>
                <a:latin typeface="SourceSans"/>
              </a:rPr>
            </a:br>
            <a:r>
              <a:rPr lang="it-IT" b="0" i="0" dirty="0">
                <a:solidFill>
                  <a:srgbClr val="333333"/>
                </a:solidFill>
                <a:effectLst/>
                <a:latin typeface="SourceSans"/>
              </a:rPr>
              <a:t>Il progetto può avere una </a:t>
            </a:r>
            <a:r>
              <a:rPr lang="it-IT" b="1" i="0" dirty="0">
                <a:solidFill>
                  <a:srgbClr val="333333"/>
                </a:solidFill>
                <a:effectLst/>
                <a:latin typeface="SourceSans"/>
              </a:rPr>
              <a:t>durata massima di 12 mesi</a:t>
            </a:r>
            <a:r>
              <a:rPr lang="it-IT" b="0" i="0" dirty="0">
                <a:solidFill>
                  <a:srgbClr val="333333"/>
                </a:solidFill>
                <a:effectLst/>
                <a:latin typeface="SourceSans"/>
              </a:rPr>
              <a:t> e deve essere </a:t>
            </a:r>
            <a:r>
              <a:rPr lang="it-IT" b="1" i="0" dirty="0">
                <a:solidFill>
                  <a:srgbClr val="333333"/>
                </a:solidFill>
                <a:effectLst/>
                <a:latin typeface="SourceSans"/>
              </a:rPr>
              <a:t>concordato</a:t>
            </a:r>
            <a:r>
              <a:rPr lang="it-IT" b="0" i="0" dirty="0">
                <a:solidFill>
                  <a:srgbClr val="333333"/>
                </a:solidFill>
                <a:effectLst/>
                <a:latin typeface="SourceSans"/>
              </a:rPr>
              <a:t> con la relatrice o il relatore di tesi.</a:t>
            </a:r>
          </a:p>
        </p:txBody>
      </p:sp>
    </p:spTree>
    <p:extLst>
      <p:ext uri="{BB962C8B-B14F-4D97-AF65-F5344CB8AC3E}">
        <p14:creationId xmlns:p14="http://schemas.microsoft.com/office/powerpoint/2010/main" val="1510783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Prof. Paolo Fais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Dipartimento DIMEC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E-mail: paolo.fais@unibo.it </a:t>
            </a:r>
          </a:p>
        </p:txBody>
      </p:sp>
    </p:spTree>
    <p:extLst>
      <p:ext uri="{BB962C8B-B14F-4D97-AF65-F5344CB8AC3E}">
        <p14:creationId xmlns:p14="http://schemas.microsoft.com/office/powerpoint/2010/main" val="225496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450153" y="188640"/>
            <a:ext cx="8424862" cy="648071"/>
          </a:xfrm>
        </p:spPr>
        <p:txBody>
          <a:bodyPr/>
          <a:lstStyle/>
          <a:p>
            <a:pPr algn="ctr"/>
            <a:r>
              <a:rPr lang="it-IT" dirty="0"/>
              <a:t>Piano didattico della Scuola </a:t>
            </a:r>
          </a:p>
          <a:p>
            <a:pPr algn="ctr"/>
            <a:r>
              <a:rPr lang="it-IT" dirty="0"/>
              <a:t>Didattica frontale</a:t>
            </a:r>
          </a:p>
        </p:txBody>
      </p:sp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683AF043-8113-1732-7B5C-748D5C0388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528" y="1052736"/>
            <a:ext cx="4320480" cy="5400599"/>
          </a:xfrm>
        </p:spPr>
        <p:txBody>
          <a:bodyPr/>
          <a:lstStyle/>
          <a:p>
            <a:r>
              <a:rPr lang="it-IT" b="1" u="sng" dirty="0">
                <a:latin typeface="Calibri (Corpo)"/>
              </a:rPr>
              <a:t>I anno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>
                <a:latin typeface="Calibri (Corpo)"/>
              </a:rPr>
              <a:t>Anatomia patologica, biochimica clinica, diagnostica per immagini, medicina interna, patologia clinica, medicina d’urgenza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>
                <a:latin typeface="Calibri (Corpo)"/>
              </a:rPr>
              <a:t>Igiene generale ed applicata, medicina del lavoro, Statistica medica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>
                <a:latin typeface="Calibri (Corpo)"/>
              </a:rPr>
              <a:t>Laboratorio di anatomia patologica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>
                <a:latin typeface="Calibri (Corpo)"/>
              </a:rPr>
              <a:t>Deontologia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>
                <a:latin typeface="Calibri (Corpo)"/>
              </a:rPr>
              <a:t>Genetica e tossicologia forense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>
                <a:latin typeface="Calibri (Corpo)"/>
              </a:rPr>
              <a:t>Patologia e traumatologia forense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>
                <a:latin typeface="Calibri (Corpo)"/>
              </a:rPr>
              <a:t>Traumatologia</a:t>
            </a:r>
          </a:p>
          <a:p>
            <a:endParaRPr lang="it-IT" b="1" u="sng" dirty="0">
              <a:solidFill>
                <a:srgbClr val="000000"/>
              </a:solidFill>
              <a:latin typeface="Calibri (Corpo)"/>
              <a:ea typeface="Calibri" panose="020F0502020204030204" pitchFamily="34" charset="0"/>
            </a:endParaRPr>
          </a:p>
          <a:p>
            <a:r>
              <a:rPr lang="it-IT" b="1" u="sng" dirty="0">
                <a:solidFill>
                  <a:srgbClr val="000000"/>
                </a:solidFill>
                <a:effectLst/>
                <a:latin typeface="Calibri (Corpo)"/>
                <a:ea typeface="Calibri" panose="020F0502020204030204" pitchFamily="34" charset="0"/>
              </a:rPr>
              <a:t>II anno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rgbClr val="000000"/>
                </a:solidFill>
                <a:effectLst/>
                <a:latin typeface="Calibri (Corpo)"/>
                <a:ea typeface="Calibri" panose="020F0502020204030204" pitchFamily="34" charset="0"/>
              </a:rPr>
              <a:t>Tanatologia e tecniche autoptiche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rgbClr val="000000"/>
                </a:solidFill>
                <a:effectLst/>
                <a:latin typeface="Calibri (Corpo)"/>
                <a:ea typeface="Calibri" panose="020F0502020204030204" pitchFamily="34" charset="0"/>
              </a:rPr>
              <a:t>Disciplina delle prestazioni assicurative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rgbClr val="000000"/>
                </a:solidFill>
                <a:effectLst/>
                <a:latin typeface="Calibri (Corpo)"/>
                <a:ea typeface="Calibri" panose="020F0502020204030204" pitchFamily="34" charset="0"/>
              </a:rPr>
              <a:t>Medicina legale delle aziende sanitarie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rgbClr val="000000"/>
                </a:solidFill>
                <a:effectLst/>
                <a:latin typeface="Calibri (Corpo)"/>
                <a:ea typeface="Calibri" panose="020F0502020204030204" pitchFamily="34" charset="0"/>
              </a:rPr>
              <a:t>Medicina legale peritale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rgbClr val="000000"/>
                </a:solidFill>
                <a:effectLst/>
                <a:latin typeface="Calibri (Corpo)"/>
                <a:ea typeface="Calibri" panose="020F0502020204030204" pitchFamily="34" charset="0"/>
              </a:rPr>
              <a:t>Pediatria, psichiatria, informatica, inglese scientifico </a:t>
            </a:r>
          </a:p>
          <a:p>
            <a:endParaRPr lang="it-IT" dirty="0">
              <a:solidFill>
                <a:srgbClr val="000000"/>
              </a:solidFill>
              <a:latin typeface="Calibri (Corpo)"/>
              <a:ea typeface="Calibri" panose="020F0502020204030204" pitchFamily="34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F52ED4E-4471-4D89-527D-433A6F5B5900}"/>
              </a:ext>
            </a:extLst>
          </p:cNvPr>
          <p:cNvSpPr txBox="1">
            <a:spLocks/>
          </p:cNvSpPr>
          <p:nvPr/>
        </p:nvSpPr>
        <p:spPr>
          <a:xfrm>
            <a:off x="4572000" y="1052735"/>
            <a:ext cx="4320480" cy="54005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III anno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Chirurgia generale, ginecologia ed ostetricia, malattie dell'apparato locomotore, neurologia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Contenzioso aziendale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Medicina legale delle assicurazioni sociali</a:t>
            </a:r>
          </a:p>
          <a:p>
            <a:endParaRPr lang="it-IT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IV anno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Criminalistica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Criminologia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Etica medica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Metodologia e tecniche assicurative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Psichiatria forense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Responsabilità professionale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Contenzioso civile e penale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Medicina legale forense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Medicina legale militare </a:t>
            </a:r>
          </a:p>
          <a:p>
            <a:endParaRPr lang="it-IT" sz="1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333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/>
              <a:t>Rete formativa della Scuola</a:t>
            </a:r>
          </a:p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95288" y="980728"/>
            <a:ext cx="8424862" cy="4320381"/>
          </a:xfrm>
        </p:spPr>
        <p:txBody>
          <a:bodyPr/>
          <a:lstStyle/>
          <a:p>
            <a:r>
              <a:rPr lang="it-IT" b="1" dirty="0"/>
              <a:t>Strutture di sede</a:t>
            </a:r>
            <a:r>
              <a:rPr lang="it-IT" dirty="0"/>
              <a:t>: Sede operativa Medicina Legale DIMEC – </a:t>
            </a:r>
            <a:r>
              <a:rPr lang="it-IT" dirty="0" err="1"/>
              <a:t>UniBo</a:t>
            </a:r>
            <a:endParaRPr lang="it-IT" dirty="0"/>
          </a:p>
          <a:p>
            <a:r>
              <a:rPr lang="it-IT" i="1" dirty="0"/>
              <a:t>IRCCS AZIENDA OSPEDALIERO-UNIVERSITARIA - Sovrastruttura della Medicina Legale (UUOO Medicina del lavoro - Medicina legale e gestione integrata del rischio)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i="1" dirty="0"/>
              <a:t>U.O.  Anatomia Patologica Sant’Orsola-Malpighi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i="1" dirty="0"/>
              <a:t>U.O.  Medicina d’Urgenza Sant’Orsola-Malpighi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i="1" dirty="0"/>
              <a:t>U.O.  Medicina del Lavoro Sant’Orsola-Malpighi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i="1" dirty="0"/>
              <a:t>U.O.C. Medicina Legale e Risk Management - AUSL Bologna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i="1" dirty="0"/>
              <a:t>U.O.  Medicina legale Sant’Orsola-Malpighi</a:t>
            </a:r>
          </a:p>
          <a:p>
            <a:endParaRPr lang="it-IT" i="1" dirty="0"/>
          </a:p>
          <a:p>
            <a:r>
              <a:rPr lang="it-IT" b="1" dirty="0"/>
              <a:t>Strutture collegate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AZIENDA USL DELLA ROMAGNA - Medicina legale e gestione del rischio </a:t>
            </a:r>
          </a:p>
          <a:p>
            <a:r>
              <a:rPr lang="it-IT" i="1" dirty="0"/>
              <a:t>	U.O.C. Medicina Legale e Risk Management - AUSL Romagna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AZIENDA USL BOLOGNA - Medicina legale e risk management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AZIENDA USL IMOLA - Medicina legale </a:t>
            </a:r>
          </a:p>
          <a:p>
            <a:r>
              <a:rPr lang="it-IT" i="1" dirty="0"/>
              <a:t>	U.O. Medicina Legale Azienda Sanitaria Imola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ISTITUTO ORTOPEDICO RIZZOLI - SC RISK MANAGEMENT E GOVERNO CLINICO</a:t>
            </a:r>
          </a:p>
          <a:p>
            <a:r>
              <a:rPr lang="it-IT" i="1" dirty="0"/>
              <a:t>	Servizio di Medicina Legale IOR Bo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5121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EB1A3-95C6-65DB-7EA0-B249EAE3A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B0A224D-2979-0B44-7284-F528815FAF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/>
              <a:t>Rete formativa della Scuola</a:t>
            </a:r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5669D0E-7FBD-D73B-F613-A7F7FC19D3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07704" y="1268809"/>
            <a:ext cx="8424862" cy="4320381"/>
          </a:xfrm>
        </p:spPr>
        <p:txBody>
          <a:bodyPr/>
          <a:lstStyle/>
          <a:p>
            <a:r>
              <a:rPr lang="it-IT" b="1" dirty="0"/>
              <a:t>Strutture complementari:</a:t>
            </a:r>
          </a:p>
          <a:p>
            <a:r>
              <a:rPr lang="it-IT" dirty="0"/>
              <a:t>Sede operativa INAIL Bologna</a:t>
            </a:r>
          </a:p>
          <a:p>
            <a:r>
              <a:rPr lang="it-IT" dirty="0"/>
              <a:t>Sede Operativa INPS Bologna</a:t>
            </a:r>
          </a:p>
          <a:p>
            <a:r>
              <a:rPr lang="it-IT" dirty="0"/>
              <a:t>Questura sede di Bologna Ufficio Sanitario</a:t>
            </a:r>
          </a:p>
          <a:p>
            <a:r>
              <a:rPr lang="it-IT" dirty="0"/>
              <a:t>Ferrovie dello Stato</a:t>
            </a:r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4701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Autopsia - Wikipedia">
            <a:extLst>
              <a:ext uri="{FF2B5EF4-FFF2-40B4-BE49-F238E27FC236}">
                <a16:creationId xmlns:a16="http://schemas.microsoft.com/office/drawing/2014/main" id="{503BD1A7-25BA-5070-34D4-3AACC676C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088" y="5093090"/>
            <a:ext cx="1091765" cy="82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2591941" y="343097"/>
            <a:ext cx="3960118" cy="348258"/>
          </a:xfrm>
        </p:spPr>
        <p:txBody>
          <a:bodyPr/>
          <a:lstStyle/>
          <a:p>
            <a:pPr algn="ctr"/>
            <a:r>
              <a:rPr lang="it-IT" dirty="0"/>
              <a:t>Rete formativa della Scuola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9D2C80C-B123-085D-CA61-E988B6A23A56}"/>
              </a:ext>
            </a:extLst>
          </p:cNvPr>
          <p:cNvSpPr txBox="1"/>
          <p:nvPr/>
        </p:nvSpPr>
        <p:spPr>
          <a:xfrm>
            <a:off x="2241291" y="836712"/>
            <a:ext cx="47075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dirty="0"/>
              <a:t>Sede operativa Medicina Legale DIMEC – </a:t>
            </a:r>
            <a:r>
              <a:rPr lang="it-IT" sz="1800" b="1" dirty="0" err="1"/>
              <a:t>UniBo</a:t>
            </a:r>
            <a:endParaRPr lang="it-IT" sz="1800" b="1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8B3173D-59ED-C022-3EE3-35DEE0DDED05}"/>
              </a:ext>
            </a:extLst>
          </p:cNvPr>
          <p:cNvSpPr txBox="1"/>
          <p:nvPr/>
        </p:nvSpPr>
        <p:spPr>
          <a:xfrm>
            <a:off x="1080321" y="1621326"/>
            <a:ext cx="343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Calibri (Corpo)"/>
                <a:cs typeface="Times New Roman" panose="02020603050405020304" pitchFamily="18" charset="0"/>
              </a:rPr>
              <a:t>Autopsie</a:t>
            </a:r>
          </a:p>
          <a:p>
            <a:pPr algn="ctr"/>
            <a:r>
              <a:rPr lang="it-IT" sz="1400" i="1" dirty="0">
                <a:latin typeface="Calibri (Corpo)"/>
                <a:cs typeface="Times New Roman" panose="02020603050405020304" pitchFamily="18" charset="0"/>
              </a:rPr>
              <a:t>(morti traumatiche, intossicazioni acute, </a:t>
            </a:r>
          </a:p>
          <a:p>
            <a:pPr algn="ctr"/>
            <a:r>
              <a:rPr lang="it-IT" sz="1400" i="1" dirty="0">
                <a:latin typeface="Calibri (Corpo)"/>
                <a:cs typeface="Times New Roman" panose="02020603050405020304" pitchFamily="18" charset="0"/>
              </a:rPr>
              <a:t>responsabilità sanitaria </a:t>
            </a:r>
            <a:r>
              <a:rPr lang="it-IT" sz="1400" i="1" dirty="0" err="1">
                <a:latin typeface="Calibri (Corpo)"/>
                <a:cs typeface="Times New Roman" panose="02020603050405020304" pitchFamily="18" charset="0"/>
              </a:rPr>
              <a:t>ecc</a:t>
            </a:r>
            <a:r>
              <a:rPr lang="it-IT" sz="1400" i="1" dirty="0">
                <a:latin typeface="Calibri (Corpo)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9" name="Picture 2" descr="Autopsia - Wikipedia">
            <a:extLst>
              <a:ext uri="{FF2B5EF4-FFF2-40B4-BE49-F238E27FC236}">
                <a16:creationId xmlns:a16="http://schemas.microsoft.com/office/drawing/2014/main" id="{43D03948-4232-8606-D167-FF51C8B84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46" y="2572494"/>
            <a:ext cx="1512168" cy="114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4DBB832A-F43D-7041-3EEA-0714A46DBD49}"/>
              </a:ext>
            </a:extLst>
          </p:cNvPr>
          <p:cNvSpPr/>
          <p:nvPr/>
        </p:nvSpPr>
        <p:spPr>
          <a:xfrm>
            <a:off x="1155893" y="1549828"/>
            <a:ext cx="3344099" cy="23748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10" descr="Illustrazione dei nastri del pericolo della scena del crimine 646197 -  Scarica Immagini Vettoriali Gratis, Grafica Vettoriale, e Disegno Modelli">
            <a:extLst>
              <a:ext uri="{FF2B5EF4-FFF2-40B4-BE49-F238E27FC236}">
                <a16:creationId xmlns:a16="http://schemas.microsoft.com/office/drawing/2014/main" id="{7E7DC2C0-149E-51B1-93C9-DF6AD7D1D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521" y="2468956"/>
            <a:ext cx="1614515" cy="114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DDA651D9-7222-3377-9A65-6E4D7733B06F}"/>
              </a:ext>
            </a:extLst>
          </p:cNvPr>
          <p:cNvSpPr/>
          <p:nvPr/>
        </p:nvSpPr>
        <p:spPr>
          <a:xfrm>
            <a:off x="1158635" y="4033611"/>
            <a:ext cx="3341357" cy="23748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C087B650-F62C-E059-6EB5-513532751543}"/>
              </a:ext>
            </a:extLst>
          </p:cNvPr>
          <p:cNvSpPr/>
          <p:nvPr/>
        </p:nvSpPr>
        <p:spPr>
          <a:xfrm>
            <a:off x="4644008" y="1549827"/>
            <a:ext cx="3344099" cy="23748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EBD6A02-F497-FA4B-8FE0-6A1F6BF969BB}"/>
              </a:ext>
            </a:extLst>
          </p:cNvPr>
          <p:cNvSpPr/>
          <p:nvPr/>
        </p:nvSpPr>
        <p:spPr>
          <a:xfrm>
            <a:off x="4644008" y="4039791"/>
            <a:ext cx="3364455" cy="23748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C518912-3B03-C251-B85A-89463F3C901D}"/>
              </a:ext>
            </a:extLst>
          </p:cNvPr>
          <p:cNvSpPr txBox="1"/>
          <p:nvPr/>
        </p:nvSpPr>
        <p:spPr>
          <a:xfrm>
            <a:off x="1264246" y="4137149"/>
            <a:ext cx="31951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>
                <a:latin typeface="Calibri "/>
                <a:cs typeface="Times New Roman" panose="02020603050405020304" pitchFamily="18" charset="0"/>
              </a:rPr>
              <a:t>Genetica forense</a:t>
            </a:r>
          </a:p>
          <a:p>
            <a:pPr algn="ctr"/>
            <a:r>
              <a:rPr lang="it-IT" sz="1400" i="1" dirty="0">
                <a:latin typeface="Calibri "/>
                <a:cs typeface="Times New Roman" panose="02020603050405020304" pitchFamily="18" charset="0"/>
              </a:rPr>
              <a:t>(identificazione personale nei casi penali </a:t>
            </a:r>
          </a:p>
          <a:p>
            <a:pPr algn="ctr"/>
            <a:r>
              <a:rPr lang="it-IT" sz="1400" i="1" dirty="0">
                <a:latin typeface="Calibri "/>
                <a:cs typeface="Times New Roman" panose="02020603050405020304" pitchFamily="18" charset="0"/>
              </a:rPr>
              <a:t>o riconoscimento di paternità </a:t>
            </a:r>
            <a:r>
              <a:rPr lang="it-IT" sz="1400" i="1" dirty="0" err="1">
                <a:latin typeface="Calibri "/>
                <a:cs typeface="Times New Roman" panose="02020603050405020304" pitchFamily="18" charset="0"/>
              </a:rPr>
              <a:t>ecc</a:t>
            </a:r>
            <a:r>
              <a:rPr lang="it-IT" sz="1400" i="1" dirty="0">
                <a:latin typeface="Calibri "/>
                <a:cs typeface="Times New Roman" panose="02020603050405020304" pitchFamily="18" charset="0"/>
              </a:rPr>
              <a:t>)</a:t>
            </a:r>
            <a:endParaRPr lang="it-IT" sz="1400" b="1" dirty="0">
              <a:latin typeface="Calibri "/>
              <a:cs typeface="Times New Roman" panose="02020603050405020304" pitchFamily="18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8A88447-13A2-BB75-E8ED-87393874A9D4}"/>
              </a:ext>
            </a:extLst>
          </p:cNvPr>
          <p:cNvSpPr txBox="1"/>
          <p:nvPr/>
        </p:nvSpPr>
        <p:spPr>
          <a:xfrm>
            <a:off x="4644008" y="4137149"/>
            <a:ext cx="35540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Calibri "/>
                <a:cs typeface="Times New Roman" panose="02020603050405020304" pitchFamily="18" charset="0"/>
              </a:rPr>
              <a:t>Tossicologia forense</a:t>
            </a:r>
          </a:p>
          <a:p>
            <a:pPr algn="ctr"/>
            <a:r>
              <a:rPr lang="it-IT" sz="1400" i="1" dirty="0">
                <a:latin typeface="Calibri "/>
                <a:cs typeface="Times New Roman" panose="02020603050405020304" pitchFamily="18" charset="0"/>
              </a:rPr>
              <a:t>(analisi sui liquidi autoptici, sequestro di sostanze stupefacenti </a:t>
            </a:r>
            <a:r>
              <a:rPr lang="it-IT" sz="1400" i="1" dirty="0" err="1">
                <a:latin typeface="Calibri "/>
                <a:cs typeface="Times New Roman" panose="02020603050405020304" pitchFamily="18" charset="0"/>
              </a:rPr>
              <a:t>ecc</a:t>
            </a:r>
            <a:r>
              <a:rPr lang="it-IT" sz="1400" i="1" dirty="0">
                <a:latin typeface="Calibri "/>
                <a:cs typeface="Times New Roman" panose="02020603050405020304" pitchFamily="18" charset="0"/>
              </a:rPr>
              <a:t>)</a:t>
            </a:r>
            <a:endParaRPr lang="it-IT" sz="1400" b="1" dirty="0">
              <a:latin typeface="Calibri "/>
              <a:cs typeface="Times New Roman" panose="02020603050405020304" pitchFamily="18" charset="0"/>
            </a:endParaRPr>
          </a:p>
        </p:txBody>
      </p:sp>
      <p:pic>
        <p:nvPicPr>
          <p:cNvPr id="17" name="Picture 8" descr="Icone elicoidali del DNA, segni vettoriali della medicina genetica.  Struttura delle molecole a spirale, ricerca scientifica e scientifica,  elementi di disegno del DNA colorati, gene umano c Immagine e Vettoriale -  Alamy">
            <a:extLst>
              <a:ext uri="{FF2B5EF4-FFF2-40B4-BE49-F238E27FC236}">
                <a16:creationId xmlns:a16="http://schemas.microsoft.com/office/drawing/2014/main" id="{1A35E978-F51D-C1FC-A40D-1BD4D050C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3" t="61435" r="4810" b="9734"/>
          <a:stretch/>
        </p:blipFill>
        <p:spPr bwMode="auto">
          <a:xfrm rot="19885265">
            <a:off x="1813193" y="4982501"/>
            <a:ext cx="747648" cy="118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83EA0976-3F5C-FFA6-B04C-0057C427C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70" y="4934479"/>
            <a:ext cx="906586" cy="60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Domande Frequenti - FAQ - Test DNA Paternità">
            <a:extLst>
              <a:ext uri="{FF2B5EF4-FFF2-40B4-BE49-F238E27FC236}">
                <a16:creationId xmlns:a16="http://schemas.microsoft.com/office/drawing/2014/main" id="{3E5DF856-8445-1168-1534-67F631954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8" y="5626511"/>
            <a:ext cx="862415" cy="64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Ematologia Coagulazione - CDR Esami">
            <a:extLst>
              <a:ext uri="{FF2B5EF4-FFF2-40B4-BE49-F238E27FC236}">
                <a16:creationId xmlns:a16="http://schemas.microsoft.com/office/drawing/2014/main" id="{B169F320-A8C2-0EF3-4F4B-800C50688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23431"/>
            <a:ext cx="1782548" cy="182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Le conseguenze della cocaina. Non è solo per sballo · Cultura Emotiva">
            <a:extLst>
              <a:ext uri="{FF2B5EF4-FFF2-40B4-BE49-F238E27FC236}">
                <a16:creationId xmlns:a16="http://schemas.microsoft.com/office/drawing/2014/main" id="{7EF52FFE-6B8D-7492-44D0-7856CB3DA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634978"/>
            <a:ext cx="1010513" cy="56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9254524A-2351-C67E-14EA-44C67D737E76}"/>
              </a:ext>
            </a:extLst>
          </p:cNvPr>
          <p:cNvSpPr txBox="1"/>
          <p:nvPr/>
        </p:nvSpPr>
        <p:spPr>
          <a:xfrm>
            <a:off x="4601925" y="1610216"/>
            <a:ext cx="343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Calibri (Corpo)"/>
                <a:cs typeface="Times New Roman" panose="02020603050405020304" pitchFamily="18" charset="0"/>
              </a:rPr>
              <a:t>Tribunale ordinario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F28E724-5823-A2D8-279D-8875AEEAFB27}"/>
              </a:ext>
            </a:extLst>
          </p:cNvPr>
          <p:cNvSpPr txBox="1"/>
          <p:nvPr/>
        </p:nvSpPr>
        <p:spPr>
          <a:xfrm>
            <a:off x="5109248" y="2196084"/>
            <a:ext cx="753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Calibri (Corpo)"/>
                <a:cs typeface="Times New Roman" panose="02020603050405020304" pitchFamily="18" charset="0"/>
              </a:rPr>
              <a:t>Sezione civile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EE9AC5A1-A2E5-0110-AF33-2EF41D3B27DD}"/>
              </a:ext>
            </a:extLst>
          </p:cNvPr>
          <p:cNvSpPr txBox="1"/>
          <p:nvPr/>
        </p:nvSpPr>
        <p:spPr>
          <a:xfrm>
            <a:off x="5098092" y="3096340"/>
            <a:ext cx="753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Calibri (Corpo)"/>
                <a:cs typeface="Times New Roman" panose="02020603050405020304" pitchFamily="18" charset="0"/>
              </a:rPr>
              <a:t>Sezione lavoro</a:t>
            </a:r>
          </a:p>
        </p:txBody>
      </p:sp>
      <p:pic>
        <p:nvPicPr>
          <p:cNvPr id="37" name="Picture 18" descr="Coloring Book Cartoon Human Drawing Character, PNG, 531x750px, Coloring  Book, Area, Black And White, Cartoon, Character">
            <a:extLst>
              <a:ext uri="{FF2B5EF4-FFF2-40B4-BE49-F238E27FC236}">
                <a16:creationId xmlns:a16="http://schemas.microsoft.com/office/drawing/2014/main" id="{AFA604F8-2230-3845-555F-680E6341B1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83" t="2038" r="30209"/>
          <a:stretch/>
        </p:blipFill>
        <p:spPr bwMode="auto">
          <a:xfrm>
            <a:off x="5897604" y="2162120"/>
            <a:ext cx="253137" cy="55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8" descr="Coloring Book Cartoon Human Drawing Character, PNG, 531x750px, Coloring  Book, Area, Black And White, Cartoon, Character">
            <a:extLst>
              <a:ext uri="{FF2B5EF4-FFF2-40B4-BE49-F238E27FC236}">
                <a16:creationId xmlns:a16="http://schemas.microsoft.com/office/drawing/2014/main" id="{D4AD53AB-F5D2-F293-4869-7D86E11597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83" t="2038" r="30209"/>
          <a:stretch/>
        </p:blipFill>
        <p:spPr bwMode="auto">
          <a:xfrm>
            <a:off x="5889483" y="3091825"/>
            <a:ext cx="253137" cy="55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VS Versus Logo, Letters for Sports Icon Grafica di sore88 · Creative Fabrica">
            <a:extLst>
              <a:ext uri="{FF2B5EF4-FFF2-40B4-BE49-F238E27FC236}">
                <a16:creationId xmlns:a16="http://schemas.microsoft.com/office/drawing/2014/main" id="{70C6EE56-A298-817D-2098-C84EA3F649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4" t="17342" r="36262" b="16495"/>
          <a:stretch/>
        </p:blipFill>
        <p:spPr bwMode="auto">
          <a:xfrm>
            <a:off x="6294757" y="2221940"/>
            <a:ext cx="340531" cy="48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6" descr="VS Versus Logo, Letters for Sports Icon Grafica di sore88 · Creative Fabrica">
            <a:extLst>
              <a:ext uri="{FF2B5EF4-FFF2-40B4-BE49-F238E27FC236}">
                <a16:creationId xmlns:a16="http://schemas.microsoft.com/office/drawing/2014/main" id="{1A6DC202-AFDA-C305-97FD-F211D2FF5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4" t="17342" r="36262" b="16495"/>
          <a:stretch/>
        </p:blipFill>
        <p:spPr bwMode="auto">
          <a:xfrm>
            <a:off x="6236898" y="3126080"/>
            <a:ext cx="340531" cy="48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Disegno Auto da città colorato da Utente non registrato il 03 di Settembre  del 2010">
            <a:extLst>
              <a:ext uri="{FF2B5EF4-FFF2-40B4-BE49-F238E27FC236}">
                <a16:creationId xmlns:a16="http://schemas.microsoft.com/office/drawing/2014/main" id="{4D221F45-61F0-856F-0996-B25B8FCF21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07"/>
          <a:stretch/>
        </p:blipFill>
        <p:spPr bwMode="auto">
          <a:xfrm>
            <a:off x="6709289" y="1952504"/>
            <a:ext cx="597899" cy="36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Disegno dello stetoscopio | Vettore Premium">
            <a:extLst>
              <a:ext uri="{FF2B5EF4-FFF2-40B4-BE49-F238E27FC236}">
                <a16:creationId xmlns:a16="http://schemas.microsoft.com/office/drawing/2014/main" id="{3B0EA1E5-C4FC-0A29-200B-7677A0963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981" y="2351935"/>
            <a:ext cx="584059" cy="43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INPS: bonus per autonomi e professionisti senza partita IVA – Fira">
            <a:extLst>
              <a:ext uri="{FF2B5EF4-FFF2-40B4-BE49-F238E27FC236}">
                <a16:creationId xmlns:a16="http://schemas.microsoft.com/office/drawing/2014/main" id="{357E65DE-2367-8E40-730D-A212A16E8F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2" t="28526" r="13106" b="26672"/>
          <a:stretch/>
        </p:blipFill>
        <p:spPr bwMode="auto">
          <a:xfrm>
            <a:off x="6687825" y="3126080"/>
            <a:ext cx="642921" cy="25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2" descr="Home - INAIL">
            <a:extLst>
              <a:ext uri="{FF2B5EF4-FFF2-40B4-BE49-F238E27FC236}">
                <a16:creationId xmlns:a16="http://schemas.microsoft.com/office/drawing/2014/main" id="{CED97804-5E99-7D48-9609-AB56C7704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090" y="3438168"/>
            <a:ext cx="625813" cy="32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670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2591941" y="343097"/>
            <a:ext cx="3960118" cy="348258"/>
          </a:xfrm>
        </p:spPr>
        <p:txBody>
          <a:bodyPr/>
          <a:lstStyle/>
          <a:p>
            <a:pPr algn="ctr"/>
            <a:r>
              <a:rPr lang="it-IT" dirty="0"/>
              <a:t>Rete formativa della Scuola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9D2C80C-B123-085D-CA61-E988B6A23A56}"/>
              </a:ext>
            </a:extLst>
          </p:cNvPr>
          <p:cNvSpPr txBox="1"/>
          <p:nvPr/>
        </p:nvSpPr>
        <p:spPr>
          <a:xfrm>
            <a:off x="2241291" y="836712"/>
            <a:ext cx="47075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dirty="0"/>
              <a:t>U.</a:t>
            </a:r>
            <a:r>
              <a:rPr lang="it-IT" b="1" dirty="0"/>
              <a:t>O. Medicina Legale Ospedaliera</a:t>
            </a:r>
            <a:endParaRPr lang="it-IT" sz="1800" b="1" dirty="0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D01B436A-40F6-3DFE-824A-99D1ED6B3CC8}"/>
              </a:ext>
            </a:extLst>
          </p:cNvPr>
          <p:cNvSpPr txBox="1"/>
          <p:nvPr/>
        </p:nvSpPr>
        <p:spPr>
          <a:xfrm>
            <a:off x="386865" y="1406105"/>
            <a:ext cx="1317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>
                <a:latin typeface="+mj-lt"/>
                <a:cs typeface="Times New Roman" panose="02020603050405020304" pitchFamily="18" charset="0"/>
              </a:rPr>
              <a:t>AUSL Maggiore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FEEB9BA8-7FC6-4D37-101A-64151F68E9F1}"/>
              </a:ext>
            </a:extLst>
          </p:cNvPr>
          <p:cNvSpPr txBox="1"/>
          <p:nvPr/>
        </p:nvSpPr>
        <p:spPr>
          <a:xfrm>
            <a:off x="3440410" y="1376234"/>
            <a:ext cx="1978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+mj-lt"/>
                <a:cs typeface="Times New Roman" panose="02020603050405020304" pitchFamily="18" charset="0"/>
              </a:rPr>
              <a:t>Policlinico Sant’Orsola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2AACDF02-7A07-BB57-2D83-DD56885547A8}"/>
              </a:ext>
            </a:extLst>
          </p:cNvPr>
          <p:cNvSpPr txBox="1"/>
          <p:nvPr/>
        </p:nvSpPr>
        <p:spPr>
          <a:xfrm>
            <a:off x="5558947" y="1391811"/>
            <a:ext cx="12390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>
                <a:latin typeface="+mj-lt"/>
                <a:cs typeface="Times New Roman" panose="02020603050405020304" pitchFamily="18" charset="0"/>
              </a:rPr>
              <a:t>Istituto Rizzoli</a:t>
            </a:r>
          </a:p>
        </p:txBody>
      </p:sp>
      <p:pic>
        <p:nvPicPr>
          <p:cNvPr id="60" name="Picture 2" descr="Chi siamo | Policlinico di Sant'Orsola">
            <a:extLst>
              <a:ext uri="{FF2B5EF4-FFF2-40B4-BE49-F238E27FC236}">
                <a16:creationId xmlns:a16="http://schemas.microsoft.com/office/drawing/2014/main" id="{AD2BCD7D-C042-E18B-4038-BD1CDB57D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739" y="1786983"/>
            <a:ext cx="161999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Immagine 60">
            <a:extLst>
              <a:ext uri="{FF2B5EF4-FFF2-40B4-BE49-F238E27FC236}">
                <a16:creationId xmlns:a16="http://schemas.microsoft.com/office/drawing/2014/main" id="{EF3AFC23-4F43-36C8-FAFD-D68EF5731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441" y="1742241"/>
            <a:ext cx="1371452" cy="1080000"/>
          </a:xfrm>
          <a:prstGeom prst="rect">
            <a:avLst/>
          </a:prstGeom>
        </p:spPr>
      </p:pic>
      <p:pic>
        <p:nvPicPr>
          <p:cNvPr id="62" name="Immagine 61">
            <a:extLst>
              <a:ext uri="{FF2B5EF4-FFF2-40B4-BE49-F238E27FC236}">
                <a16:creationId xmlns:a16="http://schemas.microsoft.com/office/drawing/2014/main" id="{7B46856E-4E4B-2976-FC92-A921B4161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41" y="1852410"/>
            <a:ext cx="1537758" cy="1080000"/>
          </a:xfrm>
          <a:prstGeom prst="rect">
            <a:avLst/>
          </a:prstGeom>
        </p:spPr>
      </p:pic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5771BF0D-5744-9FFE-2413-51E79F1ACF79}"/>
              </a:ext>
            </a:extLst>
          </p:cNvPr>
          <p:cNvSpPr txBox="1"/>
          <p:nvPr/>
        </p:nvSpPr>
        <p:spPr>
          <a:xfrm>
            <a:off x="624164" y="3533589"/>
            <a:ext cx="1128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>
                <a:latin typeface="+mj-lt"/>
                <a:cs typeface="Times New Roman" panose="02020603050405020304" pitchFamily="18" charset="0"/>
              </a:rPr>
              <a:t>Contenzioso </a:t>
            </a:r>
          </a:p>
          <a:p>
            <a:pPr algn="ctr"/>
            <a:r>
              <a:rPr lang="it-IT" sz="1400" dirty="0">
                <a:latin typeface="+mj-lt"/>
                <a:cs typeface="Times New Roman" panose="02020603050405020304" pitchFamily="18" charset="0"/>
              </a:rPr>
              <a:t>aziendale </a:t>
            </a: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FC844C7E-1500-0C66-FA87-BE808CA20351}"/>
              </a:ext>
            </a:extLst>
          </p:cNvPr>
          <p:cNvSpPr txBox="1"/>
          <p:nvPr/>
        </p:nvSpPr>
        <p:spPr>
          <a:xfrm>
            <a:off x="5801990" y="3444269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>
                <a:latin typeface="+mj-lt"/>
                <a:cs typeface="Times New Roman" panose="02020603050405020304" pitchFamily="18" charset="0"/>
              </a:rPr>
              <a:t>Invalidità</a:t>
            </a:r>
          </a:p>
          <a:p>
            <a:pPr algn="ctr"/>
            <a:r>
              <a:rPr lang="it-IT" sz="1400" dirty="0">
                <a:latin typeface="+mj-lt"/>
                <a:cs typeface="Times New Roman" panose="02020603050405020304" pitchFamily="18" charset="0"/>
              </a:rPr>
              <a:t>civile</a:t>
            </a: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DFCC2981-5939-B4C1-E509-1C6A238616DB}"/>
              </a:ext>
            </a:extLst>
          </p:cNvPr>
          <p:cNvSpPr txBox="1"/>
          <p:nvPr/>
        </p:nvSpPr>
        <p:spPr>
          <a:xfrm>
            <a:off x="2356460" y="3501581"/>
            <a:ext cx="10839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>
                <a:latin typeface="+mj-lt"/>
                <a:cs typeface="Times New Roman" panose="02020603050405020304" pitchFamily="18" charset="0"/>
              </a:rPr>
              <a:t>Necroscopia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D8FF4731-7E5A-E183-C3D8-39FF29319F82}"/>
              </a:ext>
            </a:extLst>
          </p:cNvPr>
          <p:cNvSpPr txBox="1"/>
          <p:nvPr/>
        </p:nvSpPr>
        <p:spPr>
          <a:xfrm>
            <a:off x="7298821" y="3393859"/>
            <a:ext cx="114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>
                <a:latin typeface="+mj-lt"/>
                <a:cs typeface="Times New Roman" panose="02020603050405020304" pitchFamily="18" charset="0"/>
              </a:rPr>
              <a:t>Commissioni</a:t>
            </a:r>
          </a:p>
          <a:p>
            <a:pPr algn="ctr"/>
            <a:r>
              <a:rPr lang="it-IT" sz="1400" dirty="0">
                <a:latin typeface="+mj-lt"/>
                <a:cs typeface="Times New Roman" panose="02020603050405020304" pitchFamily="18" charset="0"/>
              </a:rPr>
              <a:t>patenti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235CB3B5-61BB-53C7-7628-EDB7EF9CA23D}"/>
              </a:ext>
            </a:extLst>
          </p:cNvPr>
          <p:cNvSpPr txBox="1"/>
          <p:nvPr/>
        </p:nvSpPr>
        <p:spPr>
          <a:xfrm>
            <a:off x="3968309" y="3476368"/>
            <a:ext cx="1207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>
                <a:latin typeface="+mj-lt"/>
                <a:cs typeface="Times New Roman" panose="02020603050405020304" pitchFamily="18" charset="0"/>
              </a:rPr>
              <a:t>Gestione del </a:t>
            </a:r>
          </a:p>
          <a:p>
            <a:pPr algn="ctr"/>
            <a:r>
              <a:rPr lang="it-IT" sz="1400" dirty="0">
                <a:latin typeface="+mj-lt"/>
                <a:cs typeface="Times New Roman" panose="02020603050405020304" pitchFamily="18" charset="0"/>
              </a:rPr>
              <a:t>rischio clinico</a:t>
            </a:r>
          </a:p>
        </p:txBody>
      </p:sp>
      <p:pic>
        <p:nvPicPr>
          <p:cNvPr id="72" name="Picture 4" descr="La gestione negoziale del contenzioso aziendale: risorse e strumenti  concreti - Catalogo ACEF. Cose da professionisti.">
            <a:extLst>
              <a:ext uri="{FF2B5EF4-FFF2-40B4-BE49-F238E27FC236}">
                <a16:creationId xmlns:a16="http://schemas.microsoft.com/office/drawing/2014/main" id="{FE5F634A-7634-8AB7-42B0-F54D7DEC9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1" y="4349225"/>
            <a:ext cx="984107" cy="98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Riapertura dei Cimiteri di Bologna. Indicazioni per l'accesso dal 4 Maggio  2020 - Bologna Servizi Cimiteriali">
            <a:extLst>
              <a:ext uri="{FF2B5EF4-FFF2-40B4-BE49-F238E27FC236}">
                <a16:creationId xmlns:a16="http://schemas.microsoft.com/office/drawing/2014/main" id="{A15982A6-8FA5-254F-D55B-60A3D161BD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9"/>
          <a:stretch/>
        </p:blipFill>
        <p:spPr bwMode="auto">
          <a:xfrm>
            <a:off x="2269893" y="4349225"/>
            <a:ext cx="1221191" cy="94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Immagine 73">
            <a:extLst>
              <a:ext uri="{FF2B5EF4-FFF2-40B4-BE49-F238E27FC236}">
                <a16:creationId xmlns:a16="http://schemas.microsoft.com/office/drawing/2014/main" id="{4EA9EBED-E39C-3AF8-C485-FFA341D648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5695" y="4244759"/>
            <a:ext cx="994819" cy="1048305"/>
          </a:xfrm>
          <a:prstGeom prst="rect">
            <a:avLst/>
          </a:prstGeom>
        </p:spPr>
      </p:pic>
      <p:pic>
        <p:nvPicPr>
          <p:cNvPr id="75" name="Picture 10" descr="Commissione medica patenti, ecco come prenotare una visita - piacenzasera.it">
            <a:extLst>
              <a:ext uri="{FF2B5EF4-FFF2-40B4-BE49-F238E27FC236}">
                <a16:creationId xmlns:a16="http://schemas.microsoft.com/office/drawing/2014/main" id="{BBB25522-BB43-B468-1A3E-263779872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298" y="4497127"/>
            <a:ext cx="1176666" cy="65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2" descr="La radiografia di Ausl Romagna: quanto costa e cosa offre la nostra sanità  - Chiamamicitta">
            <a:extLst>
              <a:ext uri="{FF2B5EF4-FFF2-40B4-BE49-F238E27FC236}">
                <a16:creationId xmlns:a16="http://schemas.microsoft.com/office/drawing/2014/main" id="{9F71FE24-B291-D0BC-00B2-0FC422A30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428" y="1756261"/>
            <a:ext cx="155579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110E943F-9E81-9AEA-56BF-13AC7F335F9A}"/>
              </a:ext>
            </a:extLst>
          </p:cNvPr>
          <p:cNvSpPr txBox="1"/>
          <p:nvPr/>
        </p:nvSpPr>
        <p:spPr>
          <a:xfrm>
            <a:off x="7092280" y="1350060"/>
            <a:ext cx="1305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+mj-lt"/>
                <a:cs typeface="Times New Roman" panose="02020603050405020304" pitchFamily="18" charset="0"/>
              </a:rPr>
              <a:t>AUSL Romagna</a:t>
            </a:r>
          </a:p>
        </p:txBody>
      </p:sp>
      <p:pic>
        <p:nvPicPr>
          <p:cNvPr id="78" name="Picture 8" descr="Vettoriale Stock RISK MANAGEMENT ICON , DATA SETTING ICON | Adobe Stock">
            <a:extLst>
              <a:ext uri="{FF2B5EF4-FFF2-40B4-BE49-F238E27FC236}">
                <a16:creationId xmlns:a16="http://schemas.microsoft.com/office/drawing/2014/main" id="{2AABEADC-F66F-95FF-3A61-EFA79AC8F6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48" r="23442"/>
          <a:stretch/>
        </p:blipFill>
        <p:spPr bwMode="auto">
          <a:xfrm>
            <a:off x="4115598" y="4078639"/>
            <a:ext cx="861679" cy="148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ttangolo 78">
            <a:extLst>
              <a:ext uri="{FF2B5EF4-FFF2-40B4-BE49-F238E27FC236}">
                <a16:creationId xmlns:a16="http://schemas.microsoft.com/office/drawing/2014/main" id="{CAC39CF2-E9F2-4CDA-D206-F3B59D1D100D}"/>
              </a:ext>
            </a:extLst>
          </p:cNvPr>
          <p:cNvSpPr/>
          <p:nvPr/>
        </p:nvSpPr>
        <p:spPr>
          <a:xfrm>
            <a:off x="3794103" y="3358439"/>
            <a:ext cx="1555794" cy="23748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" name="Rettangolo 79">
            <a:extLst>
              <a:ext uri="{FF2B5EF4-FFF2-40B4-BE49-F238E27FC236}">
                <a16:creationId xmlns:a16="http://schemas.microsoft.com/office/drawing/2014/main" id="{22AD2A13-44FC-05F8-F82C-3DF5D71D067A}"/>
              </a:ext>
            </a:extLst>
          </p:cNvPr>
          <p:cNvSpPr/>
          <p:nvPr/>
        </p:nvSpPr>
        <p:spPr>
          <a:xfrm>
            <a:off x="2102591" y="3358439"/>
            <a:ext cx="1555794" cy="23748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" name="Rettangolo 80">
            <a:extLst>
              <a:ext uri="{FF2B5EF4-FFF2-40B4-BE49-F238E27FC236}">
                <a16:creationId xmlns:a16="http://schemas.microsoft.com/office/drawing/2014/main" id="{36E029AB-38CE-C10C-F16E-CD0A1C2B9E17}"/>
              </a:ext>
            </a:extLst>
          </p:cNvPr>
          <p:cNvSpPr/>
          <p:nvPr/>
        </p:nvSpPr>
        <p:spPr>
          <a:xfrm>
            <a:off x="411080" y="3358439"/>
            <a:ext cx="1555794" cy="23748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2" name="Rettangolo 81">
            <a:extLst>
              <a:ext uri="{FF2B5EF4-FFF2-40B4-BE49-F238E27FC236}">
                <a16:creationId xmlns:a16="http://schemas.microsoft.com/office/drawing/2014/main" id="{936DFA5E-DC04-93A7-7EB0-4F0319DB01C6}"/>
              </a:ext>
            </a:extLst>
          </p:cNvPr>
          <p:cNvSpPr/>
          <p:nvPr/>
        </p:nvSpPr>
        <p:spPr>
          <a:xfrm>
            <a:off x="5488125" y="3358439"/>
            <a:ext cx="1555794" cy="23748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Rettangolo 82">
            <a:extLst>
              <a:ext uri="{FF2B5EF4-FFF2-40B4-BE49-F238E27FC236}">
                <a16:creationId xmlns:a16="http://schemas.microsoft.com/office/drawing/2014/main" id="{DAA2755D-D8DF-FDD1-876F-2CF3A9BE3EF6}"/>
              </a:ext>
            </a:extLst>
          </p:cNvPr>
          <p:cNvSpPr/>
          <p:nvPr/>
        </p:nvSpPr>
        <p:spPr>
          <a:xfrm>
            <a:off x="7177126" y="3358438"/>
            <a:ext cx="1555794" cy="23748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EC1E53D-D864-21CC-3FB5-8BB965761B31}"/>
              </a:ext>
            </a:extLst>
          </p:cNvPr>
          <p:cNvSpPr txBox="1"/>
          <p:nvPr/>
        </p:nvSpPr>
        <p:spPr>
          <a:xfrm>
            <a:off x="2138134" y="1397611"/>
            <a:ext cx="1031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>
                <a:latin typeface="+mj-lt"/>
                <a:cs typeface="Times New Roman" panose="02020603050405020304" pitchFamily="18" charset="0"/>
              </a:rPr>
              <a:t>AUSL Imola</a:t>
            </a:r>
          </a:p>
        </p:txBody>
      </p:sp>
      <p:pic>
        <p:nvPicPr>
          <p:cNvPr id="1026" name="Picture 2" descr="Ospedale Civile Nuovo Santa Maria della Scaletta Imola">
            <a:extLst>
              <a:ext uri="{FF2B5EF4-FFF2-40B4-BE49-F238E27FC236}">
                <a16:creationId xmlns:a16="http://schemas.microsoft.com/office/drawing/2014/main" id="{E537625D-BD18-F277-A41A-CEC1AFF4CF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0" b="16595"/>
          <a:stretch/>
        </p:blipFill>
        <p:spPr bwMode="auto">
          <a:xfrm>
            <a:off x="1951509" y="1852410"/>
            <a:ext cx="1469198" cy="102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012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8" descr="Invalidità civile e handicap: quali differenze? | Muoversi Liberi">
            <a:extLst>
              <a:ext uri="{FF2B5EF4-FFF2-40B4-BE49-F238E27FC236}">
                <a16:creationId xmlns:a16="http://schemas.microsoft.com/office/drawing/2014/main" id="{FCE47793-CD78-E6C9-8B30-F98C9ABBCC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7" t="33002" r="9842" b="31887"/>
          <a:stretch/>
        </p:blipFill>
        <p:spPr bwMode="auto">
          <a:xfrm>
            <a:off x="2442928" y="2608935"/>
            <a:ext cx="1709555" cy="56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2591941" y="343097"/>
            <a:ext cx="3960118" cy="348258"/>
          </a:xfrm>
        </p:spPr>
        <p:txBody>
          <a:bodyPr/>
          <a:lstStyle/>
          <a:p>
            <a:pPr algn="ctr"/>
            <a:r>
              <a:rPr lang="it-IT" dirty="0"/>
              <a:t>Rete formativa della Scuola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9D2C80C-B123-085D-CA61-E988B6A23A56}"/>
              </a:ext>
            </a:extLst>
          </p:cNvPr>
          <p:cNvSpPr txBox="1"/>
          <p:nvPr/>
        </p:nvSpPr>
        <p:spPr>
          <a:xfrm>
            <a:off x="2241291" y="836712"/>
            <a:ext cx="47075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dirty="0"/>
              <a:t>Sede Operativa INPS e INAIL Bologna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8B3173D-59ED-C022-3EE3-35DEE0DDED05}"/>
              </a:ext>
            </a:extLst>
          </p:cNvPr>
          <p:cNvSpPr txBox="1"/>
          <p:nvPr/>
        </p:nvSpPr>
        <p:spPr>
          <a:xfrm>
            <a:off x="2857925" y="1385676"/>
            <a:ext cx="342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Calibri (Corpo)"/>
                <a:cs typeface="Times New Roman" panose="02020603050405020304" pitchFamily="18" charset="0"/>
              </a:rPr>
              <a:t>INPS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4DBB832A-F43D-7041-3EEA-0714A46DBD49}"/>
              </a:ext>
            </a:extLst>
          </p:cNvPr>
          <p:cNvSpPr/>
          <p:nvPr/>
        </p:nvSpPr>
        <p:spPr>
          <a:xfrm>
            <a:off x="1155893" y="1378712"/>
            <a:ext cx="6852570" cy="23748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DDA651D9-7222-3377-9A65-6E4D7733B06F}"/>
              </a:ext>
            </a:extLst>
          </p:cNvPr>
          <p:cNvSpPr/>
          <p:nvPr/>
        </p:nvSpPr>
        <p:spPr>
          <a:xfrm>
            <a:off x="1158635" y="3862495"/>
            <a:ext cx="6849828" cy="23748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1BB578B-C37C-7B7C-08CF-9EF7A08A756C}"/>
              </a:ext>
            </a:extLst>
          </p:cNvPr>
          <p:cNvSpPr txBox="1"/>
          <p:nvPr/>
        </p:nvSpPr>
        <p:spPr>
          <a:xfrm>
            <a:off x="2880991" y="3889186"/>
            <a:ext cx="342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Calibri (Corpo)"/>
                <a:cs typeface="Times New Roman" panose="02020603050405020304" pitchFamily="18" charset="0"/>
              </a:rPr>
              <a:t>INAIL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4ABA46C-276A-0B2A-A365-7EDCD4A9C584}"/>
              </a:ext>
            </a:extLst>
          </p:cNvPr>
          <p:cNvSpPr txBox="1"/>
          <p:nvPr/>
        </p:nvSpPr>
        <p:spPr>
          <a:xfrm>
            <a:off x="1558553" y="1700417"/>
            <a:ext cx="25987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+mj-lt"/>
                <a:cs typeface="Times New Roman" panose="02020603050405020304" pitchFamily="18" charset="0"/>
              </a:rPr>
              <a:t>Assistenziale</a:t>
            </a:r>
          </a:p>
          <a:p>
            <a:pPr algn="ctr"/>
            <a:r>
              <a:rPr lang="it-IT" sz="1400" i="1" dirty="0">
                <a:latin typeface="+mj-lt"/>
                <a:cs typeface="Times New Roman" panose="02020603050405020304" pitchFamily="18" charset="0"/>
              </a:rPr>
              <a:t>(invalidità civile, indennità di accompagnamento </a:t>
            </a:r>
            <a:r>
              <a:rPr lang="it-IT" sz="1400" i="1" dirty="0" err="1">
                <a:latin typeface="+mj-lt"/>
                <a:cs typeface="Times New Roman" panose="02020603050405020304" pitchFamily="18" charset="0"/>
              </a:rPr>
              <a:t>ecc</a:t>
            </a:r>
            <a:r>
              <a:rPr lang="it-IT" sz="1400" i="1" dirty="0">
                <a:latin typeface="+mj-lt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E917FB2-D0CE-F59C-3E3A-79F59CC65FBB}"/>
              </a:ext>
            </a:extLst>
          </p:cNvPr>
          <p:cNvSpPr txBox="1"/>
          <p:nvPr/>
        </p:nvSpPr>
        <p:spPr>
          <a:xfrm>
            <a:off x="4915874" y="1667905"/>
            <a:ext cx="27865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+mj-lt"/>
                <a:cs typeface="Times New Roman" panose="02020603050405020304" pitchFamily="18" charset="0"/>
              </a:rPr>
              <a:t>Previdenziale</a:t>
            </a:r>
            <a:endParaRPr lang="it-IT" sz="1400" i="1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it-IT" sz="1400" i="1" dirty="0">
                <a:latin typeface="+mj-lt"/>
                <a:cs typeface="Times New Roman" panose="02020603050405020304" pitchFamily="18" charset="0"/>
              </a:rPr>
              <a:t>(pensione ordinaria di invalidità e inabilità </a:t>
            </a:r>
            <a:r>
              <a:rPr lang="it-IT" sz="1400" i="1" dirty="0" err="1">
                <a:latin typeface="+mj-lt"/>
                <a:cs typeface="Times New Roman" panose="02020603050405020304" pitchFamily="18" charset="0"/>
              </a:rPr>
              <a:t>ecc</a:t>
            </a:r>
            <a:r>
              <a:rPr lang="it-IT" sz="1400" i="1" dirty="0">
                <a:latin typeface="+mj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812CBC9-00CB-A5B0-01A8-B71882896F35}"/>
              </a:ext>
            </a:extLst>
          </p:cNvPr>
          <p:cNvSpPr txBox="1"/>
          <p:nvPr/>
        </p:nvSpPr>
        <p:spPr>
          <a:xfrm>
            <a:off x="1558552" y="4141725"/>
            <a:ext cx="25987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+mj-lt"/>
                <a:cs typeface="Times New Roman" panose="02020603050405020304" pitchFamily="18" charset="0"/>
              </a:rPr>
              <a:t>Infortunio</a:t>
            </a:r>
          </a:p>
          <a:p>
            <a:pPr algn="ctr"/>
            <a:r>
              <a:rPr lang="it-IT" sz="1400" i="1" dirty="0">
                <a:latin typeface="+mj-lt"/>
                <a:cs typeface="Times New Roman" panose="02020603050405020304" pitchFamily="18" charset="0"/>
              </a:rPr>
              <a:t>(causa violenta in occasione di lavoro) 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B575C8B-257F-8A45-381D-2AD0930DEC03}"/>
              </a:ext>
            </a:extLst>
          </p:cNvPr>
          <p:cNvSpPr txBox="1"/>
          <p:nvPr/>
        </p:nvSpPr>
        <p:spPr>
          <a:xfrm>
            <a:off x="5009768" y="4141725"/>
            <a:ext cx="25987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+mj-lt"/>
                <a:cs typeface="Times New Roman" panose="02020603050405020304" pitchFamily="18" charset="0"/>
              </a:rPr>
              <a:t>Malattia professionale</a:t>
            </a:r>
          </a:p>
          <a:p>
            <a:pPr algn="ctr"/>
            <a:r>
              <a:rPr lang="it-IT" sz="1400" i="1" dirty="0">
                <a:latin typeface="+mj-lt"/>
                <a:cs typeface="Times New Roman" panose="02020603050405020304" pitchFamily="18" charset="0"/>
              </a:rPr>
              <a:t>(causa correlata al lavoro che agisce in cronico)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8B5F6FCF-1161-D263-EC61-9A197725B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792" y="4908936"/>
            <a:ext cx="895998" cy="1110308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35BD05DA-543A-6043-966B-F23A2C32C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607" y="4822015"/>
            <a:ext cx="1389056" cy="1284150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BFD25E9E-3BCD-1613-16C5-1EAEB8FC6A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8552" y="4997902"/>
            <a:ext cx="1898284" cy="1034960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CA66063D-6C24-899E-C539-B8D9F61CB8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1827" y="4997902"/>
            <a:ext cx="1800200" cy="866620"/>
          </a:xfrm>
          <a:prstGeom prst="rect">
            <a:avLst/>
          </a:prstGeom>
        </p:spPr>
      </p:pic>
      <p:pic>
        <p:nvPicPr>
          <p:cNvPr id="30" name="Picture 2" descr="Pensione invalidità/inabilità – assegno ordinario di invalidità - La  Previdenza Complementare">
            <a:extLst>
              <a:ext uri="{FF2B5EF4-FFF2-40B4-BE49-F238E27FC236}">
                <a16:creationId xmlns:a16="http://schemas.microsoft.com/office/drawing/2014/main" id="{BFCDAD30-3D1E-34DC-21E5-42C1E2466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506" y="2566120"/>
            <a:ext cx="1326645" cy="55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Pensione di inabilità: a chi spetta, importo e domanda">
            <a:extLst>
              <a:ext uri="{FF2B5EF4-FFF2-40B4-BE49-F238E27FC236}">
                <a16:creationId xmlns:a16="http://schemas.microsoft.com/office/drawing/2014/main" id="{69A70392-BF51-8415-A9F9-BEE05E895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905" y="2848011"/>
            <a:ext cx="1231940" cy="73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Riconoscimento invalidità civile - Disabili.com">
            <a:extLst>
              <a:ext uri="{FF2B5EF4-FFF2-40B4-BE49-F238E27FC236}">
                <a16:creationId xmlns:a16="http://schemas.microsoft.com/office/drawing/2014/main" id="{A0D68C7A-F10B-079B-EFA5-485C6A12A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071" y="2996094"/>
            <a:ext cx="1360304" cy="56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760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5288" y="476673"/>
            <a:ext cx="8424862" cy="432047"/>
          </a:xfrm>
        </p:spPr>
        <p:txBody>
          <a:bodyPr/>
          <a:lstStyle/>
          <a:p>
            <a:pPr algn="ctr"/>
            <a:r>
              <a:rPr lang="it-IT" dirty="0"/>
              <a:t>Skills da raggiungere secondo il D.I. 68/2015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95288" y="908720"/>
            <a:ext cx="8353424" cy="5949279"/>
          </a:xfrm>
        </p:spPr>
        <p:txBody>
          <a:bodyPr/>
          <a:lstStyle/>
          <a:p>
            <a:r>
              <a:rPr lang="it-IT" dirty="0"/>
              <a:t>Partecipazione 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Sopralluoghi e/o constatazioni di decesso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Visite necroscopiche (ambito ospedaliero e/o territoriale)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Accertamenti necroscopici con sezione cadaverica (esame esterno, sezione e determinazione della/e causa/e di morte)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Esumazione di cadavere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Accertamenti medico-legali di interesse penalistico, civilistico, assicurativo privato e sociale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Procedure di mediazione e/o conciliazione in tema di colpa medica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Udienze penali, civili e del lavoro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Accertamenti e valutazioni su casistica criminologica o di psicopatologia forense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Sedute di comitato etico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Indagini istopatologiche, tossicologiche e genetiche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Per almeno 4 mesi ad un servizio di Medicina Legale ospedaliera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Per almeno 2 mesi alle attività di un servizio di Medicina Legale in un’Azienda Sanitaria Locale, della sede I.N.P.S e I.N.A.I.L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6346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D3F9165-9382-4ABB-AC86-3A46E03A19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Sbocchi occupazionali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DDD2F7-44B0-4BE4-9B72-0C213DE7DF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4600" y="1268809"/>
            <a:ext cx="8424862" cy="432038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Consulente Tecnico d’Ufficio della Procura della Repubblica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Perito del Tribunale (sezione Penale)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Consulente Tecnico d’Ufficio del Tribunale (sezione Civile e sezione Lavoro)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Dirigente Medico UO Medicina Legale Ospedaliera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Dirigente Medico INPS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Dirigente Medico INAIL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Dirigente Medico Polizia di Stato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Dirigente Medico Rete Ferroviaria Italiana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Medico Legale Assicurativo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Consulente Tecnico di Parte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6978345"/>
      </p:ext>
    </p:extLst>
  </p:cSld>
  <p:clrMapOvr>
    <a:masterClrMapping/>
  </p:clrMapOvr>
</p:sld>
</file>

<file path=ppt/theme/theme1.xml><?xml version="1.0" encoding="utf-8"?>
<a:theme xmlns:a="http://schemas.openxmlformats.org/drawingml/2006/main" name="COPERTINA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APOSITIVE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USURA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768</Words>
  <Application>Microsoft Office PowerPoint</Application>
  <PresentationFormat>Presentazione su schermo (4:3)</PresentationFormat>
  <Paragraphs>139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</vt:lpstr>
      <vt:lpstr>Calibri (Corpo)</vt:lpstr>
      <vt:lpstr>Century Gothic</vt:lpstr>
      <vt:lpstr>Merriweather</vt:lpstr>
      <vt:lpstr>SourceSans</vt:lpstr>
      <vt:lpstr>Wingdings</vt:lpstr>
      <vt:lpstr>COPERTINA</vt:lpstr>
      <vt:lpstr>DIAPOSITIVE</vt:lpstr>
      <vt:lpstr>CHIUSURA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Francesca Manicardi</cp:lastModifiedBy>
  <cp:revision>83</cp:revision>
  <dcterms:created xsi:type="dcterms:W3CDTF">2017-11-13T10:11:35Z</dcterms:created>
  <dcterms:modified xsi:type="dcterms:W3CDTF">2025-05-19T10:12:57Z</dcterms:modified>
</cp:coreProperties>
</file>